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57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222B712-8B71-4AD2-A299-2B130F8B9803}" v="2" dt="2021-05-19T13:02:03.0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26" autoAdjust="0"/>
    <p:restoredTop sz="94660"/>
  </p:normalViewPr>
  <p:slideViewPr>
    <p:cSldViewPr snapToGrid="0">
      <p:cViewPr>
        <p:scale>
          <a:sx n="100" d="100"/>
          <a:sy n="100" d="100"/>
        </p:scale>
        <p:origin x="870" y="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soud SHAHNAZARI" userId="5d186b9a00bc2635" providerId="LiveId" clId="{8222B712-8B71-4AD2-A299-2B130F8B9803}"/>
    <pc:docChg chg="undo redo custSel addSld modSld">
      <pc:chgData name="Masoud SHAHNAZARI" userId="5d186b9a00bc2635" providerId="LiveId" clId="{8222B712-8B71-4AD2-A299-2B130F8B9803}" dt="2021-05-19T15:19:07.447" v="793" actId="255"/>
      <pc:docMkLst>
        <pc:docMk/>
      </pc:docMkLst>
      <pc:sldChg chg="addSp modSp mod">
        <pc:chgData name="Masoud SHAHNAZARI" userId="5d186b9a00bc2635" providerId="LiveId" clId="{8222B712-8B71-4AD2-A299-2B130F8B9803}" dt="2021-05-19T15:17:07.002" v="768" actId="1076"/>
        <pc:sldMkLst>
          <pc:docMk/>
          <pc:sldMk cId="3226713481" sldId="256"/>
        </pc:sldMkLst>
        <pc:spChg chg="mod">
          <ac:chgData name="Masoud SHAHNAZARI" userId="5d186b9a00bc2635" providerId="LiveId" clId="{8222B712-8B71-4AD2-A299-2B130F8B9803}" dt="2021-05-19T12:41:58.122" v="15" actId="6549"/>
          <ac:spMkLst>
            <pc:docMk/>
            <pc:sldMk cId="3226713481" sldId="256"/>
            <ac:spMk id="7" creationId="{B8CDD5ED-9883-464B-A6C3-C068B4C8FDFD}"/>
          </ac:spMkLst>
        </pc:spChg>
        <pc:picChg chg="add mod">
          <ac:chgData name="Masoud SHAHNAZARI" userId="5d186b9a00bc2635" providerId="LiveId" clId="{8222B712-8B71-4AD2-A299-2B130F8B9803}" dt="2021-05-19T15:17:07.002" v="768" actId="1076"/>
          <ac:picMkLst>
            <pc:docMk/>
            <pc:sldMk cId="3226713481" sldId="256"/>
            <ac:picMk id="8" creationId="{DDA0EC85-8D84-4A18-BB09-709DBA615B53}"/>
          </ac:picMkLst>
        </pc:picChg>
      </pc:sldChg>
      <pc:sldChg chg="addSp modSp mod">
        <pc:chgData name="Masoud SHAHNAZARI" userId="5d186b9a00bc2635" providerId="LiveId" clId="{8222B712-8B71-4AD2-A299-2B130F8B9803}" dt="2021-05-19T15:16:49.572" v="767" actId="122"/>
        <pc:sldMkLst>
          <pc:docMk/>
          <pc:sldMk cId="2557660377" sldId="257"/>
        </pc:sldMkLst>
        <pc:spChg chg="add mod">
          <ac:chgData name="Masoud SHAHNAZARI" userId="5d186b9a00bc2635" providerId="LiveId" clId="{8222B712-8B71-4AD2-A299-2B130F8B9803}" dt="2021-05-19T15:16:49.572" v="767" actId="122"/>
          <ac:spMkLst>
            <pc:docMk/>
            <pc:sldMk cId="2557660377" sldId="257"/>
            <ac:spMk id="9" creationId="{40123929-A1B5-4696-AAED-497D64472EDF}"/>
          </ac:spMkLst>
        </pc:spChg>
        <pc:picChg chg="add mod">
          <ac:chgData name="Masoud SHAHNAZARI" userId="5d186b9a00bc2635" providerId="LiveId" clId="{8222B712-8B71-4AD2-A299-2B130F8B9803}" dt="2021-05-19T15:15:45.799" v="746" actId="1076"/>
          <ac:picMkLst>
            <pc:docMk/>
            <pc:sldMk cId="2557660377" sldId="257"/>
            <ac:picMk id="3" creationId="{CF881DE8-7C0F-44D0-9050-749EC0FDBDD3}"/>
          </ac:picMkLst>
        </pc:picChg>
        <pc:picChg chg="add mod">
          <ac:chgData name="Masoud SHAHNAZARI" userId="5d186b9a00bc2635" providerId="LiveId" clId="{8222B712-8B71-4AD2-A299-2B130F8B9803}" dt="2021-05-19T15:15:37.843" v="743" actId="1076"/>
          <ac:picMkLst>
            <pc:docMk/>
            <pc:sldMk cId="2557660377" sldId="257"/>
            <ac:picMk id="5" creationId="{8735CFF5-48B7-447C-9364-56BBB63A1B4B}"/>
          </ac:picMkLst>
        </pc:picChg>
        <pc:picChg chg="add mod">
          <ac:chgData name="Masoud SHAHNAZARI" userId="5d186b9a00bc2635" providerId="LiveId" clId="{8222B712-8B71-4AD2-A299-2B130F8B9803}" dt="2021-05-19T15:15:39.714" v="744" actId="1076"/>
          <ac:picMkLst>
            <pc:docMk/>
            <pc:sldMk cId="2557660377" sldId="257"/>
            <ac:picMk id="7" creationId="{1F070730-4226-4348-9EBF-55DC511D6EBE}"/>
          </ac:picMkLst>
        </pc:picChg>
      </pc:sldChg>
      <pc:sldChg chg="modSp add mod">
        <pc:chgData name="Masoud SHAHNAZARI" userId="5d186b9a00bc2635" providerId="LiveId" clId="{8222B712-8B71-4AD2-A299-2B130F8B9803}" dt="2021-05-19T13:07:58.089" v="415" actId="21"/>
        <pc:sldMkLst>
          <pc:docMk/>
          <pc:sldMk cId="1021278075" sldId="258"/>
        </pc:sldMkLst>
        <pc:spChg chg="mod">
          <ac:chgData name="Masoud SHAHNAZARI" userId="5d186b9a00bc2635" providerId="LiveId" clId="{8222B712-8B71-4AD2-A299-2B130F8B9803}" dt="2021-05-19T13:07:58.089" v="415" actId="21"/>
          <ac:spMkLst>
            <pc:docMk/>
            <pc:sldMk cId="1021278075" sldId="258"/>
            <ac:spMk id="7" creationId="{B8CDD5ED-9883-464B-A6C3-C068B4C8FDFD}"/>
          </ac:spMkLst>
        </pc:spChg>
      </pc:sldChg>
      <pc:sldChg chg="modSp add mod">
        <pc:chgData name="Masoud SHAHNAZARI" userId="5d186b9a00bc2635" providerId="LiveId" clId="{8222B712-8B71-4AD2-A299-2B130F8B9803}" dt="2021-05-19T15:17:29.313" v="769" actId="21"/>
        <pc:sldMkLst>
          <pc:docMk/>
          <pc:sldMk cId="64952763" sldId="259"/>
        </pc:sldMkLst>
        <pc:spChg chg="mod">
          <ac:chgData name="Masoud SHAHNAZARI" userId="5d186b9a00bc2635" providerId="LiveId" clId="{8222B712-8B71-4AD2-A299-2B130F8B9803}" dt="2021-05-19T15:17:29.313" v="769" actId="21"/>
          <ac:spMkLst>
            <pc:docMk/>
            <pc:sldMk cId="64952763" sldId="259"/>
            <ac:spMk id="7" creationId="{B8CDD5ED-9883-464B-A6C3-C068B4C8FDFD}"/>
          </ac:spMkLst>
        </pc:spChg>
      </pc:sldChg>
      <pc:sldChg chg="modSp add mod">
        <pc:chgData name="Masoud SHAHNAZARI" userId="5d186b9a00bc2635" providerId="LiveId" clId="{8222B712-8B71-4AD2-A299-2B130F8B9803}" dt="2021-05-19T15:18:31.262" v="780" actId="403"/>
        <pc:sldMkLst>
          <pc:docMk/>
          <pc:sldMk cId="1989466865" sldId="260"/>
        </pc:sldMkLst>
        <pc:spChg chg="mod">
          <ac:chgData name="Masoud SHAHNAZARI" userId="5d186b9a00bc2635" providerId="LiveId" clId="{8222B712-8B71-4AD2-A299-2B130F8B9803}" dt="2021-05-19T15:18:31.262" v="780" actId="403"/>
          <ac:spMkLst>
            <pc:docMk/>
            <pc:sldMk cId="1989466865" sldId="260"/>
            <ac:spMk id="7" creationId="{B8CDD5ED-9883-464B-A6C3-C068B4C8FDFD}"/>
          </ac:spMkLst>
        </pc:spChg>
      </pc:sldChg>
      <pc:sldChg chg="modSp add mod">
        <pc:chgData name="Masoud SHAHNAZARI" userId="5d186b9a00bc2635" providerId="LiveId" clId="{8222B712-8B71-4AD2-A299-2B130F8B9803}" dt="2021-05-19T15:19:07.447" v="793" actId="255"/>
        <pc:sldMkLst>
          <pc:docMk/>
          <pc:sldMk cId="4133481329" sldId="261"/>
        </pc:sldMkLst>
        <pc:spChg chg="mod">
          <ac:chgData name="Masoud SHAHNAZARI" userId="5d186b9a00bc2635" providerId="LiveId" clId="{8222B712-8B71-4AD2-A299-2B130F8B9803}" dt="2021-05-19T15:19:07.447" v="793" actId="255"/>
          <ac:spMkLst>
            <pc:docMk/>
            <pc:sldMk cId="4133481329" sldId="261"/>
            <ac:spMk id="7" creationId="{B8CDD5ED-9883-464B-A6C3-C068B4C8FDF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5/19/2021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5/19/2021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beytoote.com/scientific/scientist/omare-khayam.html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B8CDD5ED-9883-464B-A6C3-C068B4C8FDFD}"/>
              </a:ext>
            </a:extLst>
          </p:cNvPr>
          <p:cNvSpPr txBox="1"/>
          <p:nvPr/>
        </p:nvSpPr>
        <p:spPr>
          <a:xfrm>
            <a:off x="2625969" y="414216"/>
            <a:ext cx="9284677" cy="60195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  <a:spcAft>
                <a:spcPts val="800"/>
              </a:spcAft>
            </a:pPr>
            <a:r>
              <a:rPr lang="ar-SA" sz="3200" b="1" dirty="0">
                <a:solidFill>
                  <a:srgbClr val="008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Roya" panose="00000400000000000000" pitchFamily="2" charset="-78"/>
              </a:rPr>
              <a:t>چکیده ای از زندگینامه خیام نیشابوری</a:t>
            </a:r>
            <a:r>
              <a:rPr lang="en-US" sz="3200" b="1" dirty="0">
                <a:solidFill>
                  <a:srgbClr val="008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B Roya" panose="00000400000000000000" pitchFamily="2" charset="-78"/>
              </a:rPr>
              <a:t>:</a:t>
            </a:r>
            <a:endParaRPr lang="fa-IR" sz="3200" b="1" dirty="0">
              <a:solidFill>
                <a:srgbClr val="008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B Roya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800"/>
              </a:spcAft>
            </a:pPr>
            <a:r>
              <a:rPr lang="ar-SA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Roya" panose="00000400000000000000" pitchFamily="2" charset="-78"/>
              </a:rPr>
              <a:t>نام کامل: غیاث الدین ابوالفتح عمر بن ابراهیم خیام نیشابوری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B Roya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800"/>
              </a:spcAft>
            </a:pPr>
            <a:r>
              <a:rPr lang="ar-SA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Roya" panose="00000400000000000000" pitchFamily="2" charset="-78"/>
              </a:rPr>
              <a:t>زمینه فعالیت: ریاضیات، اخترشناسی، شعر</a:t>
            </a:r>
            <a:r>
              <a:rPr lang="fa-IR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Roya" panose="00000400000000000000" pitchFamily="2" charset="-78"/>
              </a:rPr>
              <a:t>، </a:t>
            </a:r>
            <a:r>
              <a:rPr lang="ar-SA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Roya" panose="00000400000000000000" pitchFamily="2" charset="-78"/>
              </a:rPr>
              <a:t>فلسفه، دین، تاریخ،گاه‌شماری،</a:t>
            </a:r>
            <a:r>
              <a:rPr lang="fa-IR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Roya" panose="00000400000000000000" pitchFamily="2" charset="-78"/>
              </a:rPr>
              <a:t> </a:t>
            </a:r>
            <a:r>
              <a:rPr lang="ar-SA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Roya" panose="00000400000000000000" pitchFamily="2" charset="-78"/>
              </a:rPr>
              <a:t>موسیقی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B Roya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800"/>
              </a:spcAft>
            </a:pPr>
            <a:r>
              <a:rPr lang="ar-SA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Roya" panose="00000400000000000000" pitchFamily="2" charset="-78"/>
              </a:rPr>
              <a:t>تولد: 28 اردیبهشت سال 427 در نیشابور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B Roya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800"/>
              </a:spcAft>
            </a:pPr>
            <a:r>
              <a:rPr lang="ar-SA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Roya" panose="00000400000000000000" pitchFamily="2" charset="-78"/>
              </a:rPr>
              <a:t>درگذشت: 12 آذر سال 510 در نیشابور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B Roya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800"/>
              </a:spcAft>
            </a:pPr>
            <a:r>
              <a:rPr lang="ar-SA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Roya" panose="00000400000000000000" pitchFamily="2" charset="-78"/>
              </a:rPr>
              <a:t>محل زندگی: حیره، نیشابور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B Roya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800"/>
              </a:spcAft>
            </a:pPr>
            <a:r>
              <a:rPr lang="ar-SA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Roya" panose="00000400000000000000" pitchFamily="2" charset="-78"/>
              </a:rPr>
              <a:t>ملیت: ایرانی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B Roya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800"/>
              </a:spcAft>
            </a:pPr>
            <a:r>
              <a:rPr lang="ar-SA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Roya" panose="00000400000000000000" pitchFamily="2" charset="-78"/>
              </a:rPr>
              <a:t>در زمان حکومت: سلجوقیان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B Roya" panose="00000400000000000000" pitchFamily="2" charset="-78"/>
            </a:endParaRPr>
          </a:p>
        </p:txBody>
      </p:sp>
      <p:pic>
        <p:nvPicPr>
          <p:cNvPr id="8" name="Picture 7" descr="خیام,عمر خیام">
            <a:hlinkClick r:id="rId2" tgtFrame="&quot;_blank&quot;" tooltip="&quot;زندگینامه خیام&quot;"/>
            <a:extLst>
              <a:ext uri="{FF2B5EF4-FFF2-40B4-BE49-F238E27FC236}">
                <a16:creationId xmlns:a16="http://schemas.microsoft.com/office/drawing/2014/main" id="{DDA0EC85-8D84-4A18-BB09-709DBA615B53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161" y="3173723"/>
            <a:ext cx="4285615" cy="32600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26713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B8CDD5ED-9883-464B-A6C3-C068B4C8FDFD}"/>
              </a:ext>
            </a:extLst>
          </p:cNvPr>
          <p:cNvSpPr txBox="1"/>
          <p:nvPr/>
        </p:nvSpPr>
        <p:spPr>
          <a:xfrm>
            <a:off x="273539" y="414215"/>
            <a:ext cx="11637108" cy="53809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  <a:spcAft>
                <a:spcPts val="800"/>
              </a:spcAft>
            </a:pPr>
            <a:r>
              <a:rPr lang="ar-SA" sz="3200" b="1" dirty="0">
                <a:solidFill>
                  <a:srgbClr val="008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Roya" panose="00000400000000000000" pitchFamily="2" charset="-78"/>
              </a:rPr>
              <a:t>زندگینامه</a:t>
            </a:r>
            <a:endParaRPr lang="fa-IR" sz="3200" b="1" dirty="0">
              <a:solidFill>
                <a:srgbClr val="008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B Roya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800"/>
              </a:spcAft>
            </a:pPr>
            <a:r>
              <a:rPr lang="fa-I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- لقب های بزرگی مانند امام، فیلسوف و </a:t>
            </a:r>
            <a:r>
              <a:rPr lang="fa-IR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حجة</a:t>
            </a:r>
            <a:r>
              <a:rPr lang="fa-I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‌ </a:t>
            </a:r>
            <a:r>
              <a:rPr lang="fa-IR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الحق</a:t>
            </a:r>
            <a:r>
              <a:rPr lang="fa-I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 </a:t>
            </a:r>
          </a:p>
          <a:p>
            <a:pPr algn="r" rtl="1">
              <a:lnSpc>
                <a:spcPct val="150000"/>
              </a:lnSpc>
              <a:spcAft>
                <a:spcPts val="800"/>
              </a:spcAft>
            </a:pPr>
            <a:r>
              <a:rPr lang="fa-I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- جایگاه علمی خيام برتر از جایگاه ادبی </a:t>
            </a:r>
            <a:r>
              <a:rPr lang="fa-IR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اوست</a:t>
            </a:r>
            <a:endParaRPr lang="fa-IR" sz="2400" dirty="0">
              <a:latin typeface="Calibri" panose="020F0502020204030204" pitchFamily="34" charset="0"/>
              <a:ea typeface="Calibri" panose="020F0502020204030204" pitchFamily="34" charset="0"/>
              <a:cs typeface="B Roya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800"/>
              </a:spcAft>
            </a:pPr>
            <a:r>
              <a:rPr lang="fa-I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- اما آوازه ی او مدیون نگارش </a:t>
            </a:r>
            <a:r>
              <a:rPr lang="fa-IR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رباعیاتش</a:t>
            </a:r>
            <a:r>
              <a:rPr lang="fa-I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 است که شهرت جهانی دارد</a:t>
            </a:r>
          </a:p>
          <a:p>
            <a:pPr algn="r" rtl="1">
              <a:lnSpc>
                <a:spcPct val="150000"/>
              </a:lnSpc>
              <a:spcAft>
                <a:spcPts val="800"/>
              </a:spcAft>
            </a:pPr>
            <a:r>
              <a:rPr lang="fa-I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- رباعیات خيام به بیشتر زبان های زنده برگردان شده </a:t>
            </a:r>
          </a:p>
          <a:p>
            <a:pPr algn="r" rtl="1">
              <a:lnSpc>
                <a:spcPct val="150000"/>
              </a:lnSpc>
              <a:spcAft>
                <a:spcPts val="800"/>
              </a:spcAft>
            </a:pPr>
            <a:r>
              <a:rPr lang="fa-I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- در غرب بیشتر مدیون ترجمه ی رباعیات او توسط ادوارد فیتزجرالد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Edward Fitzgerald</a:t>
            </a:r>
            <a:r>
              <a:rPr lang="fa-IR" sz="2400" dirty="0"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 </a:t>
            </a:r>
            <a:r>
              <a:rPr lang="fa-I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به زبان انگلیسی است</a:t>
            </a:r>
          </a:p>
          <a:p>
            <a:pPr algn="r" rtl="1">
              <a:lnSpc>
                <a:spcPct val="150000"/>
              </a:lnSpc>
              <a:spcAft>
                <a:spcPts val="800"/>
              </a:spcAft>
            </a:pPr>
            <a:r>
              <a:rPr lang="fa-I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- عده ای از مورخان او را شاگرد ابن سینا  می دانند اما از نظر زمانی تناقض </a:t>
            </a:r>
          </a:p>
          <a:p>
            <a:pPr marL="342900" indent="-342900" algn="r" rtl="1">
              <a:lnSpc>
                <a:spcPct val="150000"/>
              </a:lnSpc>
              <a:spcAft>
                <a:spcPts val="800"/>
              </a:spcAft>
              <a:buFontTx/>
              <a:buChar char="-"/>
            </a:pPr>
            <a:r>
              <a:rPr lang="fa-I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از شاگردان امام موفق نیشابوری بود. پس از تحصیل فلسفه، ستاره </a:t>
            </a:r>
            <a:r>
              <a:rPr lang="fa-IR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شناسی</a:t>
            </a:r>
            <a:r>
              <a:rPr lang="fa-I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 و حدیث و تفسیر </a:t>
            </a:r>
          </a:p>
        </p:txBody>
      </p:sp>
    </p:spTree>
    <p:extLst>
      <p:ext uri="{BB962C8B-B14F-4D97-AF65-F5344CB8AC3E}">
        <p14:creationId xmlns:p14="http://schemas.microsoft.com/office/powerpoint/2010/main" val="1021278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B8CDD5ED-9883-464B-A6C3-C068B4C8FDFD}"/>
              </a:ext>
            </a:extLst>
          </p:cNvPr>
          <p:cNvSpPr txBox="1"/>
          <p:nvPr/>
        </p:nvSpPr>
        <p:spPr>
          <a:xfrm>
            <a:off x="273539" y="414215"/>
            <a:ext cx="11637108" cy="53809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  <a:spcAft>
                <a:spcPts val="800"/>
              </a:spcAft>
            </a:pPr>
            <a:r>
              <a:rPr lang="ar-SA" sz="3200" b="1" dirty="0">
                <a:solidFill>
                  <a:srgbClr val="008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Roya" panose="00000400000000000000" pitchFamily="2" charset="-78"/>
              </a:rPr>
              <a:t>زندگینامه</a:t>
            </a:r>
            <a:endParaRPr lang="fa-IR" sz="3200" b="1" dirty="0">
              <a:solidFill>
                <a:srgbClr val="008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B Roya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800"/>
              </a:spcAft>
            </a:pPr>
            <a:r>
              <a:rPr lang="fa-I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- در سال 561 هجری به سمرقند نقل مکان کرد و اولین کتاب جبر خود را زیر نظر قاضی </a:t>
            </a:r>
            <a:r>
              <a:rPr lang="fa-IR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القضات</a:t>
            </a:r>
            <a:r>
              <a:rPr lang="fa-I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 سمرقند تالیف نمود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B Roya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800"/>
              </a:spcAft>
            </a:pPr>
            <a:r>
              <a:rPr lang="fa-I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- در جوانی در فلسفه، نجوم و ریاضی و طب مقامات بلند: گفته شده سلطان سنجر که در زمان کودکی آبله، معالجه کرده</a:t>
            </a:r>
          </a:p>
          <a:p>
            <a:pPr marL="342900" indent="-342900" algn="r" rtl="1">
              <a:lnSpc>
                <a:spcPct val="150000"/>
              </a:lnSpc>
              <a:spcAft>
                <a:spcPts val="800"/>
              </a:spcAft>
              <a:buFontTx/>
              <a:buChar char="-"/>
            </a:pPr>
            <a:r>
              <a:rPr lang="fa-I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به آثار ابوعلی سینا پرداخت، یکی از </a:t>
            </a:r>
            <a:r>
              <a:rPr lang="fa-IR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خطبه</a:t>
            </a:r>
            <a:r>
              <a:rPr lang="fa-I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 های معروف: در باب </a:t>
            </a:r>
            <a:r>
              <a:rPr lang="fa-IR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یکتایی</a:t>
            </a:r>
            <a:r>
              <a:rPr lang="fa-I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 خدا: فارسی ترجمه</a:t>
            </a:r>
          </a:p>
          <a:p>
            <a:pPr marL="342900" indent="-342900" algn="r" rtl="1">
              <a:lnSpc>
                <a:spcPct val="150000"/>
              </a:lnSpc>
              <a:spcAft>
                <a:spcPts val="800"/>
              </a:spcAft>
              <a:buFontTx/>
              <a:buChar char="-"/>
            </a:pPr>
            <a:r>
              <a:rPr lang="fa-I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اولین اشاره به شعر خیام: 100 سال پس از مرگ</a:t>
            </a:r>
          </a:p>
          <a:p>
            <a:pPr marL="342900" indent="-342900" algn="r" rtl="1">
              <a:lnSpc>
                <a:spcPct val="150000"/>
              </a:lnSpc>
              <a:spcAft>
                <a:spcPts val="800"/>
              </a:spcAft>
              <a:buFontTx/>
              <a:buChar char="-"/>
            </a:pPr>
            <a:r>
              <a:rPr lang="fa-I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به دو زبان فارسی و عربی شعر می سرود</a:t>
            </a:r>
          </a:p>
          <a:p>
            <a:pPr marL="342900" indent="-342900" algn="r" rtl="1">
              <a:lnSpc>
                <a:spcPct val="150000"/>
              </a:lnSpc>
              <a:spcAft>
                <a:spcPts val="800"/>
              </a:spcAft>
              <a:buFontTx/>
              <a:buChar char="-"/>
            </a:pPr>
            <a:r>
              <a:rPr lang="fa-I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حوادث مهم زمان حیات: جنگ های صلیبی، سقوط دولت آل </a:t>
            </a:r>
            <a:r>
              <a:rPr lang="fa-IR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بویه</a:t>
            </a:r>
            <a:r>
              <a:rPr lang="fa-I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، قیام دولت آل سلجوقی</a:t>
            </a:r>
          </a:p>
          <a:p>
            <a:pPr marL="342900" indent="-342900" algn="r" rtl="1">
              <a:lnSpc>
                <a:spcPct val="150000"/>
              </a:lnSpc>
              <a:spcAft>
                <a:spcPts val="800"/>
              </a:spcAft>
              <a:buFontTx/>
              <a:buChar char="-"/>
            </a:pPr>
            <a:r>
              <a:rPr lang="fa-I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بیشتر عمر: نیشابور. در حیات خود فقط دو بار از نیشابور خارج شد:1: مراسم حج 2: شهر ری و بخارا</a:t>
            </a:r>
          </a:p>
        </p:txBody>
      </p:sp>
    </p:spTree>
    <p:extLst>
      <p:ext uri="{BB962C8B-B14F-4D97-AF65-F5344CB8AC3E}">
        <p14:creationId xmlns:p14="http://schemas.microsoft.com/office/powerpoint/2010/main" val="649527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B8CDD5ED-9883-464B-A6C3-C068B4C8FDFD}"/>
              </a:ext>
            </a:extLst>
          </p:cNvPr>
          <p:cNvSpPr txBox="1"/>
          <p:nvPr/>
        </p:nvSpPr>
        <p:spPr>
          <a:xfrm>
            <a:off x="222738" y="0"/>
            <a:ext cx="11746523" cy="69268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  <a:spcAft>
                <a:spcPts val="800"/>
              </a:spcAft>
            </a:pPr>
            <a:r>
              <a:rPr lang="fa-IR" sz="2800" b="1" dirty="0" err="1">
                <a:solidFill>
                  <a:srgbClr val="008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Roya" panose="00000400000000000000" pitchFamily="2" charset="-78"/>
              </a:rPr>
              <a:t>مهارات</a:t>
            </a:r>
            <a:r>
              <a:rPr lang="fa-IR" sz="2800" b="1" dirty="0">
                <a:solidFill>
                  <a:srgbClr val="008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Roya" panose="00000400000000000000" pitchFamily="2" charset="-78"/>
              </a:rPr>
              <a:t> و آثار</a:t>
            </a:r>
          </a:p>
          <a:p>
            <a:pPr algn="r" rtl="1">
              <a:lnSpc>
                <a:spcPct val="150000"/>
              </a:lnSpc>
              <a:spcAft>
                <a:spcPts val="800"/>
              </a:spcAft>
            </a:pPr>
            <a:r>
              <a:rPr lang="fa-IR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از آثار معروف فارسی: رساله نوروز نامه، نثری ساده: پیدایی نوروز و آداب برگزاری آن را در دربار ساسانیان</a:t>
            </a:r>
          </a:p>
          <a:p>
            <a:pPr algn="r" rtl="1">
              <a:lnSpc>
                <a:spcPct val="150000"/>
              </a:lnSpc>
              <a:spcAft>
                <a:spcPts val="800"/>
              </a:spcAft>
            </a:pPr>
            <a:r>
              <a:rPr lang="fa-IR" sz="2300" dirty="0">
                <a:solidFill>
                  <a:srgbClr val="008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-</a:t>
            </a:r>
            <a:r>
              <a:rPr lang="fa-IR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 </a:t>
            </a:r>
            <a:r>
              <a:rPr lang="fa-IR" sz="2300" b="1" dirty="0">
                <a:solidFill>
                  <a:srgbClr val="008000"/>
                </a:solidFill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نجوم:</a:t>
            </a:r>
            <a:r>
              <a:rPr lang="fa-IR" sz="2300" dirty="0"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 گروهی از منجمین در ساختن رصدخانه سلطان </a:t>
            </a:r>
            <a:r>
              <a:rPr lang="fa-IR" sz="2300" dirty="0" err="1"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ملکشاه</a:t>
            </a:r>
            <a:r>
              <a:rPr lang="fa-IR" sz="2300" dirty="0"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 سلجوقی با او همکاری کردند</a:t>
            </a:r>
          </a:p>
          <a:p>
            <a:pPr algn="r" rtl="1">
              <a:lnSpc>
                <a:spcPct val="150000"/>
              </a:lnSpc>
              <a:spcAft>
                <a:spcPts val="800"/>
              </a:spcAft>
            </a:pPr>
            <a:r>
              <a:rPr lang="fa-IR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 	به درخواست سلطان </a:t>
            </a:r>
            <a:r>
              <a:rPr lang="fa-IR" sz="23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ملکشاه</a:t>
            </a:r>
            <a:r>
              <a:rPr lang="fa-IR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 تصمیم به اصلاح تقویم (امروزی) گرفت که به تقویم جلالی (شمسی) معروف است</a:t>
            </a:r>
          </a:p>
          <a:p>
            <a:pPr algn="r" rtl="1">
              <a:lnSpc>
                <a:spcPct val="150000"/>
              </a:lnSpc>
              <a:spcAft>
                <a:spcPts val="800"/>
              </a:spcAft>
            </a:pPr>
            <a:r>
              <a:rPr lang="fa-IR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	مدار گردش کره ی زمین به دور خورشید را تا 16 رقم اعشار محاسبه کرد</a:t>
            </a:r>
            <a:endParaRPr lang="en-US" sz="2300" dirty="0">
              <a:effectLst/>
              <a:latin typeface="Calibri" panose="020F0502020204030204" pitchFamily="34" charset="0"/>
              <a:ea typeface="Calibri" panose="020F0502020204030204" pitchFamily="34" charset="0"/>
              <a:cs typeface="B Roya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800"/>
              </a:spcAft>
            </a:pPr>
            <a:r>
              <a:rPr lang="fa-IR" sz="2300" b="1" dirty="0">
                <a:solidFill>
                  <a:srgbClr val="008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- ریاضیات: </a:t>
            </a:r>
            <a:r>
              <a:rPr lang="ar-SA" sz="2300" dirty="0">
                <a:effectLst/>
                <a:ea typeface="Times New Roman" panose="02020603050405020304" pitchFamily="18" charset="0"/>
                <a:cs typeface="B Roya" panose="00000400000000000000" pitchFamily="2" charset="-78"/>
              </a:rPr>
              <a:t>معادله ی درجه ی سوم ممکن است دارای بیش از یک پاسخ باشد یا این که اصلاً جوابی نداشته باشد</a:t>
            </a:r>
            <a:endParaRPr lang="fa-IR" sz="2300" dirty="0">
              <a:effectLst/>
              <a:ea typeface="Times New Roman" panose="02020603050405020304" pitchFamily="18" charset="0"/>
              <a:cs typeface="B Roya" panose="00000400000000000000" pitchFamily="2" charset="-78"/>
            </a:endParaRPr>
          </a:p>
          <a:p>
            <a:pPr marL="800100" lvl="1" indent="-342900" algn="r" rtl="1">
              <a:lnSpc>
                <a:spcPct val="150000"/>
              </a:lnSpc>
              <a:spcAft>
                <a:spcPts val="800"/>
              </a:spcAft>
              <a:buFontTx/>
              <a:buChar char="-"/>
            </a:pPr>
            <a:r>
              <a:rPr lang="fa-IR" sz="23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رسالة</a:t>
            </a:r>
            <a:r>
              <a:rPr lang="fa-IR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 فی شرح ما </a:t>
            </a:r>
            <a:r>
              <a:rPr lang="fa-IR" sz="23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اشکل</a:t>
            </a:r>
            <a:r>
              <a:rPr lang="fa-IR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 من </a:t>
            </a:r>
            <a:r>
              <a:rPr lang="fa-IR" sz="23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مصادرات</a:t>
            </a:r>
            <a:r>
              <a:rPr lang="fa-IR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 </a:t>
            </a:r>
            <a:r>
              <a:rPr lang="fa-IR" sz="23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اقلیدس</a:t>
            </a:r>
            <a:r>
              <a:rPr lang="fa-IR" sz="2300" dirty="0"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: </a:t>
            </a:r>
            <a:r>
              <a:rPr lang="fa-IR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اثبات اصل پنجم هندسه ی </a:t>
            </a:r>
            <a:r>
              <a:rPr lang="fa-IR" sz="23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اقلیدسی</a:t>
            </a:r>
            <a:r>
              <a:rPr lang="fa-IR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 (خطوط موازی)</a:t>
            </a:r>
            <a:endParaRPr lang="fa-IR" sz="2300" dirty="0">
              <a:latin typeface="Calibri" panose="020F0502020204030204" pitchFamily="34" charset="0"/>
              <a:ea typeface="Calibri" panose="020F0502020204030204" pitchFamily="34" charset="0"/>
              <a:cs typeface="B Roya" panose="00000400000000000000" pitchFamily="2" charset="-78"/>
            </a:endParaRPr>
          </a:p>
          <a:p>
            <a:pPr marL="342900" lvl="1" indent="-342900" algn="r" rtl="1">
              <a:lnSpc>
                <a:spcPct val="150000"/>
              </a:lnSpc>
              <a:spcAft>
                <a:spcPts val="800"/>
              </a:spcAft>
              <a:buFontTx/>
              <a:buChar char="-"/>
            </a:pPr>
            <a:r>
              <a:rPr lang="fa-IR" sz="2300" b="1" dirty="0">
                <a:solidFill>
                  <a:srgbClr val="008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فلسفه</a:t>
            </a:r>
            <a:r>
              <a:rPr lang="fa-IR" sz="2300" dirty="0">
                <a:solidFill>
                  <a:srgbClr val="008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: </a:t>
            </a:r>
            <a:r>
              <a:rPr lang="fa-IR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رسالات فلسفی: -فی </a:t>
            </a:r>
            <a:r>
              <a:rPr lang="fa-IR" sz="23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الکون</a:t>
            </a:r>
            <a:r>
              <a:rPr lang="fa-IR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 و </a:t>
            </a:r>
            <a:r>
              <a:rPr lang="fa-IR" sz="23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التکلیف</a:t>
            </a:r>
            <a:r>
              <a:rPr lang="fa-IR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، -فی </a:t>
            </a:r>
            <a:r>
              <a:rPr lang="fa-IR" sz="23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الوجود</a:t>
            </a:r>
            <a:r>
              <a:rPr lang="fa-IR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، -</a:t>
            </a:r>
            <a:r>
              <a:rPr lang="fa-IR" sz="23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الضیاء</a:t>
            </a:r>
            <a:r>
              <a:rPr lang="fa-IR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 </a:t>
            </a:r>
            <a:r>
              <a:rPr lang="fa-IR" sz="23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العقلی</a:t>
            </a:r>
            <a:r>
              <a:rPr lang="fa-IR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 فی موضوع </a:t>
            </a:r>
            <a:r>
              <a:rPr lang="fa-IR" sz="23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العلم</a:t>
            </a:r>
            <a:r>
              <a:rPr lang="fa-IR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 الکلی، -</a:t>
            </a:r>
            <a:r>
              <a:rPr lang="fa-IR" sz="23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الجواب</a:t>
            </a:r>
            <a:r>
              <a:rPr lang="fa-IR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 عن </a:t>
            </a:r>
            <a:r>
              <a:rPr lang="fa-IR" sz="23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ثلاث</a:t>
            </a:r>
            <a:r>
              <a:rPr lang="fa-IR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 مسائل؛ </a:t>
            </a:r>
            <a:r>
              <a:rPr lang="fa-IR" sz="23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ضروره</a:t>
            </a:r>
            <a:r>
              <a:rPr lang="fa-IR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 </a:t>
            </a:r>
            <a:r>
              <a:rPr lang="fa-IR" sz="23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التضاد</a:t>
            </a:r>
            <a:r>
              <a:rPr lang="fa-IR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 فی </a:t>
            </a:r>
            <a:r>
              <a:rPr lang="fa-IR" sz="23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العالم</a:t>
            </a:r>
            <a:r>
              <a:rPr lang="fa-IR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 و </a:t>
            </a:r>
            <a:r>
              <a:rPr lang="fa-IR" sz="23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الجبر</a:t>
            </a:r>
            <a:r>
              <a:rPr lang="fa-IR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 و </a:t>
            </a:r>
            <a:r>
              <a:rPr lang="fa-IR" sz="23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البقا</a:t>
            </a:r>
            <a:r>
              <a:rPr lang="fa-IR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، - در علم کلیات وجود. </a:t>
            </a:r>
          </a:p>
          <a:p>
            <a:pPr marL="342900" lvl="1" indent="-342900" algn="r" rtl="1">
              <a:lnSpc>
                <a:spcPct val="150000"/>
              </a:lnSpc>
              <a:spcAft>
                <a:spcPts val="800"/>
              </a:spcAft>
              <a:buFontTx/>
              <a:buChar char="-"/>
            </a:pPr>
            <a:r>
              <a:rPr lang="fa-IR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تنها رساله در علم کلیات وجود به فارسی بوده و سایرین به زبان عربی می باشند. </a:t>
            </a:r>
          </a:p>
          <a:p>
            <a:pPr marL="342900" lvl="1" indent="-342900" algn="r" rtl="1">
              <a:lnSpc>
                <a:spcPct val="150000"/>
              </a:lnSpc>
              <a:spcAft>
                <a:spcPts val="800"/>
              </a:spcAft>
              <a:buFontTx/>
              <a:buChar char="-"/>
            </a:pPr>
            <a:r>
              <a:rPr lang="fa-IR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به درخواست جمعی از دانشمندان اصفهانی در سال 472 قمری: ترجمه ای به فارسی از </a:t>
            </a:r>
            <a:r>
              <a:rPr lang="fa-IR" sz="23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خطبه</a:t>
            </a:r>
            <a:r>
              <a:rPr lang="fa-IR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 </a:t>
            </a:r>
            <a:r>
              <a:rPr lang="fa-IR" sz="23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توحیدیه</a:t>
            </a:r>
            <a:r>
              <a:rPr lang="fa-IR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 ابن سینا</a:t>
            </a:r>
          </a:p>
        </p:txBody>
      </p:sp>
    </p:spTree>
    <p:extLst>
      <p:ext uri="{BB962C8B-B14F-4D97-AF65-F5344CB8AC3E}">
        <p14:creationId xmlns:p14="http://schemas.microsoft.com/office/powerpoint/2010/main" val="1989466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B8CDD5ED-9883-464B-A6C3-C068B4C8FDFD}"/>
              </a:ext>
            </a:extLst>
          </p:cNvPr>
          <p:cNvSpPr txBox="1"/>
          <p:nvPr/>
        </p:nvSpPr>
        <p:spPr>
          <a:xfrm>
            <a:off x="337149" y="31184"/>
            <a:ext cx="11746523" cy="65915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  <a:spcAft>
                <a:spcPts val="800"/>
              </a:spcAft>
            </a:pPr>
            <a:r>
              <a:rPr lang="fa-IR" sz="2600" b="1" dirty="0" err="1">
                <a:solidFill>
                  <a:srgbClr val="008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Roya" panose="00000400000000000000" pitchFamily="2" charset="-78"/>
              </a:rPr>
              <a:t>مهارات</a:t>
            </a:r>
            <a:r>
              <a:rPr lang="fa-IR" sz="2600" b="1" dirty="0">
                <a:solidFill>
                  <a:srgbClr val="008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Roya" panose="00000400000000000000" pitchFamily="2" charset="-78"/>
              </a:rPr>
              <a:t> و آثار</a:t>
            </a:r>
          </a:p>
          <a:p>
            <a:pPr marL="342900" indent="-342900" algn="r" rtl="1">
              <a:lnSpc>
                <a:spcPct val="150000"/>
              </a:lnSpc>
              <a:spcAft>
                <a:spcPts val="800"/>
              </a:spcAft>
              <a:buFontTx/>
              <a:buChar char="-"/>
            </a:pPr>
            <a:r>
              <a:rPr lang="fa-IR" sz="2400" b="1" dirty="0">
                <a:solidFill>
                  <a:srgbClr val="008000"/>
                </a:solidFill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ادبیات: </a:t>
            </a:r>
            <a:r>
              <a:rPr lang="fa-IR" sz="2400" dirty="0"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قدیمی ترین کتابی که در آن از شعر خیام یادی شده: </a:t>
            </a:r>
            <a:r>
              <a:rPr lang="fa-IR" sz="2400" dirty="0" err="1"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خریدة</a:t>
            </a:r>
            <a:r>
              <a:rPr lang="fa-IR" sz="2400" dirty="0"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 </a:t>
            </a:r>
            <a:r>
              <a:rPr lang="fa-IR" sz="2400" dirty="0" err="1"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القصر</a:t>
            </a:r>
            <a:r>
              <a:rPr lang="fa-IR" sz="2400" dirty="0"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 از </a:t>
            </a:r>
            <a:r>
              <a:rPr lang="fa-IR" sz="2400" dirty="0" err="1"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عمادالدین</a:t>
            </a:r>
            <a:r>
              <a:rPr lang="fa-IR" sz="2400" dirty="0"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 اصفهانی است. </a:t>
            </a:r>
          </a:p>
          <a:p>
            <a:pPr lvl="1" algn="r" rtl="1">
              <a:lnSpc>
                <a:spcPct val="150000"/>
              </a:lnSpc>
              <a:spcAft>
                <a:spcPts val="800"/>
              </a:spcAft>
            </a:pPr>
            <a:r>
              <a:rPr lang="fa-IR" sz="2400" dirty="0"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	به زبان عربی و در سال 572 یعنی نزدیک به 50 سال پس از مرگ خیام نوشته شده است. </a:t>
            </a:r>
          </a:p>
          <a:p>
            <a:pPr marL="800100" lvl="1" indent="-342900" algn="r" rtl="1">
              <a:lnSpc>
                <a:spcPct val="150000"/>
              </a:lnSpc>
              <a:spcAft>
                <a:spcPts val="800"/>
              </a:spcAft>
              <a:buFontTx/>
              <a:buChar char="-"/>
            </a:pPr>
            <a:r>
              <a:rPr lang="fa-IR" sz="2400" dirty="0" err="1"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مرصادالعباد</a:t>
            </a:r>
            <a:r>
              <a:rPr lang="fa-IR" sz="2400" dirty="0"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 از </a:t>
            </a:r>
            <a:r>
              <a:rPr lang="fa-IR" sz="2400" dirty="0" err="1"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نجم‌الدین</a:t>
            </a:r>
            <a:r>
              <a:rPr lang="fa-IR" sz="2400" dirty="0"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 رازی: نزدیک 100 سال پس از مرگ خیام در سال 620 قمری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: </a:t>
            </a:r>
            <a:r>
              <a:rPr lang="fa-IR" sz="2400" dirty="0"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نیش و کنایه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B Roya" panose="00000400000000000000" pitchFamily="2" charset="-78"/>
            </a:endParaRPr>
          </a:p>
          <a:p>
            <a:pPr marL="800100" lvl="1" indent="-342900" algn="r" rtl="1">
              <a:lnSpc>
                <a:spcPct val="150000"/>
              </a:lnSpc>
              <a:spcAft>
                <a:spcPts val="800"/>
              </a:spcAft>
              <a:buFontTx/>
              <a:buChar char="-"/>
            </a:pPr>
            <a:r>
              <a:rPr lang="fa-IR" sz="2400" dirty="0"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 تا پیش از تصحیحات علمی </a:t>
            </a:r>
            <a:r>
              <a:rPr lang="fa-IR" sz="2400" dirty="0" err="1"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مجموعه‌های</a:t>
            </a:r>
            <a:r>
              <a:rPr lang="fa-IR" sz="2400" dirty="0"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 با نام رباعیات خیام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:</a:t>
            </a:r>
            <a:r>
              <a:rPr lang="fa-IR" sz="2400" dirty="0"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 مغشوش از آرای متناقض و افکار متضاد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B Roya" panose="00000400000000000000" pitchFamily="2" charset="-78"/>
            </a:endParaRPr>
          </a:p>
          <a:p>
            <a:pPr marL="800100" lvl="1" indent="-342900" algn="r" rtl="1">
              <a:lnSpc>
                <a:spcPct val="150000"/>
              </a:lnSpc>
              <a:spcAft>
                <a:spcPts val="800"/>
              </a:spcAft>
              <a:buFontTx/>
              <a:buChar char="-"/>
            </a:pPr>
            <a:r>
              <a:rPr lang="fa-IR" sz="2400" dirty="0"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نخستین تصحیح معتبر رباعیات خیام به دست </a:t>
            </a:r>
            <a:r>
              <a:rPr lang="fa-IR" sz="2400" b="1" dirty="0"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صادق هدایت </a:t>
            </a:r>
            <a:r>
              <a:rPr lang="fa-IR" sz="2400" dirty="0"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انجام گرفت</a:t>
            </a:r>
          </a:p>
          <a:p>
            <a:pPr marL="800100" lvl="1" indent="-342900" algn="r" rtl="1">
              <a:lnSpc>
                <a:spcPct val="150000"/>
              </a:lnSpc>
              <a:spcAft>
                <a:spcPts val="800"/>
              </a:spcAft>
              <a:buFontTx/>
              <a:buChar char="-"/>
            </a:pPr>
            <a:r>
              <a:rPr lang="fa-I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در سال ۱۳۱۳ </a:t>
            </a:r>
            <a:r>
              <a:rPr lang="fa-IR" sz="2400" dirty="0"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شمسی</a:t>
            </a:r>
            <a:r>
              <a:rPr lang="fa-I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 آن را </a:t>
            </a:r>
            <a:r>
              <a:rPr lang="fa-IR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مفصل‌تر</a:t>
            </a:r>
            <a:r>
              <a:rPr lang="fa-I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 و </a:t>
            </a:r>
            <a:r>
              <a:rPr lang="fa-IR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علمی‌تر</a:t>
            </a:r>
            <a:r>
              <a:rPr lang="fa-I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 و با </a:t>
            </a:r>
            <a:r>
              <a:rPr lang="fa-IR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مقدمه‌ای</a:t>
            </a:r>
            <a:r>
              <a:rPr lang="fa-I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 طولانی با نام </a:t>
            </a:r>
            <a:r>
              <a:rPr lang="fa-IR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ترانه‌های</a:t>
            </a:r>
            <a:r>
              <a:rPr lang="fa-I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 خیام به چاپ رسانید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B Roya" panose="00000400000000000000" pitchFamily="2" charset="-78"/>
            </a:endParaRPr>
          </a:p>
          <a:p>
            <a:pPr marL="800100" lvl="1" indent="-342900" algn="r" rtl="1">
              <a:lnSpc>
                <a:spcPct val="150000"/>
              </a:lnSpc>
              <a:spcAft>
                <a:spcPts val="800"/>
              </a:spcAft>
              <a:buFontTx/>
              <a:buChar char="-"/>
            </a:pPr>
            <a:r>
              <a:rPr lang="fa-IR" sz="2400" dirty="0"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"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 </a:t>
            </a:r>
            <a:r>
              <a:rPr lang="fa-IR" sz="2400" dirty="0"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اگر یک نفر صد سال عمر کرده باشد و روزی دو مرتبه کیش و مسلک و عقیده خود را عوض کرده باشد قادر به گفتن چنین افکاری نخواهد بود"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B Roya" panose="00000400000000000000" pitchFamily="2" charset="-78"/>
            </a:endParaRPr>
          </a:p>
          <a:p>
            <a:pPr marL="800100" lvl="1" indent="-342900" algn="r" rtl="1">
              <a:lnSpc>
                <a:spcPct val="150000"/>
              </a:lnSpc>
              <a:spcAft>
                <a:spcPts val="800"/>
              </a:spcAft>
              <a:buFontTx/>
              <a:buChar char="-"/>
            </a:pPr>
            <a:r>
              <a:rPr lang="fa-I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"هر کس </a:t>
            </a:r>
            <a:r>
              <a:rPr lang="fa-IR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می‌خوارگی</a:t>
            </a:r>
            <a:r>
              <a:rPr lang="fa-I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 کرده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 </a:t>
            </a:r>
            <a:r>
              <a:rPr lang="fa-I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و </a:t>
            </a:r>
            <a:r>
              <a:rPr lang="fa-IR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رباعی‌ای</a:t>
            </a:r>
            <a:r>
              <a:rPr lang="fa-I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 گفته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 </a:t>
            </a:r>
            <a:r>
              <a:rPr lang="fa-I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از ترس تکفیر آن را به خیام نسبت داده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 </a:t>
            </a:r>
            <a:r>
              <a:rPr lang="fa-I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Roya" panose="00000400000000000000" pitchFamily="2" charset="-78"/>
              </a:rPr>
              <a:t>‌است"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B Roy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334813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ext, letter&#10;&#10;Description automatically generated">
            <a:extLst>
              <a:ext uri="{FF2B5EF4-FFF2-40B4-BE49-F238E27FC236}">
                <a16:creationId xmlns:a16="http://schemas.microsoft.com/office/drawing/2014/main" id="{CF881DE8-7C0F-44D0-9050-749EC0FDBD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59119" y="76199"/>
            <a:ext cx="3160928" cy="5705476"/>
          </a:xfrm>
          <a:prstGeom prst="rect">
            <a:avLst/>
          </a:prstGeom>
        </p:spPr>
      </p:pic>
      <p:pic>
        <p:nvPicPr>
          <p:cNvPr id="5" name="Picture 4" descr="Text, whiteboard&#10;&#10;Description automatically generated">
            <a:extLst>
              <a:ext uri="{FF2B5EF4-FFF2-40B4-BE49-F238E27FC236}">
                <a16:creationId xmlns:a16="http://schemas.microsoft.com/office/drawing/2014/main" id="{8735CFF5-48B7-447C-9364-56BBB63A1B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457450"/>
            <a:ext cx="4400550" cy="4400550"/>
          </a:xfrm>
          <a:prstGeom prst="rect">
            <a:avLst/>
          </a:prstGeom>
        </p:spPr>
      </p:pic>
      <p:pic>
        <p:nvPicPr>
          <p:cNvPr id="7" name="Picture 6" descr="Text, letter&#10;&#10;Description automatically generated">
            <a:extLst>
              <a:ext uri="{FF2B5EF4-FFF2-40B4-BE49-F238E27FC236}">
                <a16:creationId xmlns:a16="http://schemas.microsoft.com/office/drawing/2014/main" id="{1F070730-4226-4348-9EBF-55DC511D6EB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84347" y="1362074"/>
            <a:ext cx="3990975" cy="399097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0123929-A1B5-4696-AAED-497D64472EDF}"/>
              </a:ext>
            </a:extLst>
          </p:cNvPr>
          <p:cNvSpPr txBox="1"/>
          <p:nvPr/>
        </p:nvSpPr>
        <p:spPr>
          <a:xfrm>
            <a:off x="10715624" y="6135470"/>
            <a:ext cx="147637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/>
              <a:t>Leuven</a:t>
            </a:r>
            <a:endParaRPr lang="fa-IR" dirty="0"/>
          </a:p>
          <a:p>
            <a:pPr algn="ctr"/>
            <a:r>
              <a:rPr lang="en-US" dirty="0"/>
              <a:t>19/05/2021</a:t>
            </a:r>
          </a:p>
        </p:txBody>
      </p:sp>
    </p:spTree>
    <p:extLst>
      <p:ext uri="{BB962C8B-B14F-4D97-AF65-F5344CB8AC3E}">
        <p14:creationId xmlns:p14="http://schemas.microsoft.com/office/powerpoint/2010/main" val="25576603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TM03457452[[fn=Celestial]]</Template>
  <TotalTime>91</TotalTime>
  <Words>666</Words>
  <Application>Microsoft Office PowerPoint</Application>
  <PresentationFormat>Widescreen</PresentationFormat>
  <Paragraphs>45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Celestial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Masoud SHAHNAZARI</dc:creator>
  <cp:lastModifiedBy>Masoud SHAHNAZARI</cp:lastModifiedBy>
  <cp:revision>1</cp:revision>
  <dcterms:created xsi:type="dcterms:W3CDTF">2021-05-19T12:35:11Z</dcterms:created>
  <dcterms:modified xsi:type="dcterms:W3CDTF">2021-05-19T15:19:15Z</dcterms:modified>
</cp:coreProperties>
</file>